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3E5E26-3FDF-4E9F-B2BB-64B5914FBDF4}" v="108" dt="2020-11-02T23:15:06.114"/>
    <p1510:client id="{551B2185-7874-4C2A-8093-4F6946E1E224}" v="513" dt="2020-11-03T04:29:04.835"/>
    <p1510:client id="{E5B71956-138C-4B4D-A243-BF6621DBB73F}" v="1442" dt="2020-11-03T01:52:47.6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hyperlink" Target="https://www.electronicwings.com/arduino/mpu6050-interfacing-with-arduino-uno" TargetMode="External"/><Relationship Id="rId1" Type="http://schemas.openxmlformats.org/officeDocument/2006/relationships/slideLayout" Target="../slideLayouts/slideLayout2.xml"/><Relationship Id="rId4" Type="http://schemas.openxmlformats.org/officeDocument/2006/relationships/hyperlink" Target="https://www.youtube.com/watch?v=wTfSfhjhAU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570" y="674525"/>
            <a:ext cx="10986741" cy="5769996"/>
          </a:xfrm>
        </p:spPr>
        <p:txBody>
          <a:bodyPr vert="horz" lIns="91440" tIns="45720" rIns="91440" bIns="45720" rtlCol="0" anchor="t">
            <a:normAutofit/>
          </a:bodyPr>
          <a:lstStyle/>
          <a:p>
            <a:r>
              <a:rPr lang="en-US" sz="2800" b="1">
                <a:cs typeface="Calibri"/>
              </a:rPr>
              <a:t>SECOND INDIVIDUAL PRESENTATION- GROUP 5</a:t>
            </a:r>
            <a:endParaRPr lang="en-US" sz="2800" b="1" dirty="0">
              <a:cs typeface="Calibri"/>
            </a:endParaRPr>
          </a:p>
          <a:p>
            <a:endParaRPr lang="en-US" sz="2800" b="1" dirty="0">
              <a:cs typeface="Calibri"/>
            </a:endParaRPr>
          </a:p>
          <a:p>
            <a:endParaRPr lang="en-US" sz="2800" b="1" dirty="0">
              <a:cs typeface="Calibri"/>
            </a:endParaRPr>
          </a:p>
          <a:p>
            <a:r>
              <a:rPr lang="en-US" sz="2800" b="1">
                <a:cs typeface="Calibri"/>
              </a:rPr>
              <a:t>INTERFACING SENSOR TO ARDUINO UNO AND DESIGN MACHINE </a:t>
            </a:r>
            <a:r>
              <a:rPr lang="en-US" sz="2800" b="1" dirty="0">
                <a:cs typeface="Calibri"/>
              </a:rPr>
              <a:t>LEARNING ALGORITHM</a:t>
            </a:r>
          </a:p>
          <a:p>
            <a:endParaRPr lang="en-US" b="1" dirty="0">
              <a:cs typeface="Calibri"/>
            </a:endParaRPr>
          </a:p>
          <a:p>
            <a:endParaRPr lang="en-US" b="1" dirty="0">
              <a:cs typeface="Calibri"/>
            </a:endParaRPr>
          </a:p>
          <a:p>
            <a:endParaRPr lang="en-US" b="1" dirty="0">
              <a:cs typeface="Calibri"/>
            </a:endParaRPr>
          </a:p>
          <a:p>
            <a:pPr algn="r"/>
            <a:r>
              <a:rPr lang="en-US" dirty="0">
                <a:cs typeface="Calibri"/>
              </a:rPr>
              <a:t>INSTRUCTOR: PROF. MIKE ALESHAMS</a:t>
            </a:r>
          </a:p>
          <a:p>
            <a:pPr algn="r"/>
            <a:r>
              <a:rPr lang="en-US" dirty="0">
                <a:cs typeface="Calibri"/>
              </a:rPr>
              <a:t>PRESENTER: SOUMYA THAZHATHU PANCHICKAL(C0753009)</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A8F56-24F1-4622-9194-E0C4DD683FA9}"/>
              </a:ext>
            </a:extLst>
          </p:cNvPr>
          <p:cNvSpPr>
            <a:spLocks noGrp="1"/>
          </p:cNvSpPr>
          <p:nvPr>
            <p:ph idx="1"/>
          </p:nvPr>
        </p:nvSpPr>
        <p:spPr>
          <a:xfrm>
            <a:off x="495300" y="339725"/>
            <a:ext cx="10858500" cy="5837238"/>
          </a:xfrm>
        </p:spPr>
        <p:txBody>
          <a:bodyPr vert="horz" lIns="91440" tIns="45720" rIns="91440" bIns="45720" rtlCol="0" anchor="t">
            <a:normAutofit/>
          </a:bodyPr>
          <a:lstStyle/>
          <a:p>
            <a:pPr marL="0" indent="0">
              <a:buNone/>
            </a:pPr>
            <a:r>
              <a:rPr lang="en-US">
                <a:cs typeface="Calibri"/>
              </a:rPr>
              <a:t>Cont...............</a:t>
            </a:r>
          </a:p>
          <a:p>
            <a:pPr marL="0" indent="0">
              <a:buNone/>
            </a:pPr>
            <a:endParaRPr lang="en-US" dirty="0">
              <a:cs typeface="Calibri"/>
            </a:endParaRPr>
          </a:p>
          <a:p>
            <a:pPr marL="0" indent="0">
              <a:buNone/>
            </a:pPr>
            <a:endParaRPr lang="en-US" dirty="0">
              <a:cs typeface="Calibri"/>
            </a:endParaRPr>
          </a:p>
          <a:p>
            <a:pPr marL="0" indent="0">
              <a:buNone/>
            </a:pPr>
            <a:endParaRPr lang="en-US" dirty="0">
              <a:cs typeface="Calibri"/>
            </a:endParaRPr>
          </a:p>
          <a:p>
            <a:pPr marL="0" indent="0">
              <a:buNone/>
            </a:pPr>
            <a:r>
              <a:rPr lang="en-US">
                <a:cs typeface="Calibri"/>
              </a:rPr>
              <a:t>DISPLAYING</a:t>
            </a:r>
            <a:endParaRPr lang="en-US" dirty="0">
              <a:cs typeface="Calibri"/>
            </a:endParaRPr>
          </a:p>
          <a:p>
            <a:pPr marL="0" indent="0">
              <a:buNone/>
            </a:pPr>
            <a:r>
              <a:rPr lang="en-US">
                <a:cs typeface="Calibri"/>
              </a:rPr>
              <a:t>DATA</a:t>
            </a:r>
            <a:endParaRPr lang="en-US" dirty="0">
              <a:cs typeface="Calibri"/>
            </a:endParaRPr>
          </a:p>
        </p:txBody>
      </p:sp>
      <p:pic>
        <p:nvPicPr>
          <p:cNvPr id="4" name="Picture 4" descr="Text&#10;&#10;Description automatically generated">
            <a:extLst>
              <a:ext uri="{FF2B5EF4-FFF2-40B4-BE49-F238E27FC236}">
                <a16:creationId xmlns:a16="http://schemas.microsoft.com/office/drawing/2014/main" id="{D9C5EEC7-F8EE-4A84-BFF6-9313E01C8349}"/>
              </a:ext>
            </a:extLst>
          </p:cNvPr>
          <p:cNvPicPr>
            <a:picLocks noChangeAspect="1"/>
          </p:cNvPicPr>
          <p:nvPr/>
        </p:nvPicPr>
        <p:blipFill>
          <a:blip r:embed="rId2"/>
          <a:stretch>
            <a:fillRect/>
          </a:stretch>
        </p:blipFill>
        <p:spPr>
          <a:xfrm>
            <a:off x="2425700" y="844338"/>
            <a:ext cx="8750300" cy="5639224"/>
          </a:xfrm>
          <a:prstGeom prst="rect">
            <a:avLst/>
          </a:prstGeom>
        </p:spPr>
      </p:pic>
    </p:spTree>
    <p:extLst>
      <p:ext uri="{BB962C8B-B14F-4D97-AF65-F5344CB8AC3E}">
        <p14:creationId xmlns:p14="http://schemas.microsoft.com/office/powerpoint/2010/main" val="1582708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2B61FC-F5A9-4B7D-95F2-07C2A4746BEA}"/>
              </a:ext>
            </a:extLst>
          </p:cNvPr>
          <p:cNvSpPr>
            <a:spLocks noGrp="1"/>
          </p:cNvSpPr>
          <p:nvPr>
            <p:ph idx="1"/>
          </p:nvPr>
        </p:nvSpPr>
        <p:spPr>
          <a:xfrm>
            <a:off x="558800" y="301625"/>
            <a:ext cx="10795000" cy="6129338"/>
          </a:xfrm>
        </p:spPr>
        <p:txBody>
          <a:bodyPr vert="horz" lIns="91440" tIns="45720" rIns="91440" bIns="45720" rtlCol="0" anchor="t">
            <a:normAutofit/>
          </a:bodyPr>
          <a:lstStyle/>
          <a:p>
            <a:pPr marL="0" indent="0">
              <a:buNone/>
            </a:pPr>
            <a:r>
              <a:rPr lang="en-US">
                <a:cs typeface="Calibri" panose="020F0502020204030204"/>
              </a:rPr>
              <a:t>Cont..............</a:t>
            </a:r>
          </a:p>
          <a:p>
            <a:pPr marL="0" indent="0">
              <a:buNone/>
            </a:pPr>
            <a:endParaRPr lang="en-US" dirty="0">
              <a:cs typeface="Calibri" panose="020F0502020204030204"/>
            </a:endParaRPr>
          </a:p>
        </p:txBody>
      </p:sp>
      <p:pic>
        <p:nvPicPr>
          <p:cNvPr id="4" name="Picture 4" descr="Graphical user interface, text, email&#10;&#10;Description automatically generated">
            <a:extLst>
              <a:ext uri="{FF2B5EF4-FFF2-40B4-BE49-F238E27FC236}">
                <a16:creationId xmlns:a16="http://schemas.microsoft.com/office/drawing/2014/main" id="{A333A8C7-470B-4537-A6BC-8F9AEE471AEE}"/>
              </a:ext>
            </a:extLst>
          </p:cNvPr>
          <p:cNvPicPr>
            <a:picLocks noChangeAspect="1"/>
          </p:cNvPicPr>
          <p:nvPr/>
        </p:nvPicPr>
        <p:blipFill>
          <a:blip r:embed="rId2"/>
          <a:stretch>
            <a:fillRect/>
          </a:stretch>
        </p:blipFill>
        <p:spPr>
          <a:xfrm>
            <a:off x="431800" y="686391"/>
            <a:ext cx="11328400" cy="5650318"/>
          </a:xfrm>
          <a:prstGeom prst="rect">
            <a:avLst/>
          </a:prstGeom>
        </p:spPr>
      </p:pic>
    </p:spTree>
    <p:extLst>
      <p:ext uri="{BB962C8B-B14F-4D97-AF65-F5344CB8AC3E}">
        <p14:creationId xmlns:p14="http://schemas.microsoft.com/office/powerpoint/2010/main" val="3232410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2DDDA-A9E0-41C5-AED0-8DD48573C899}"/>
              </a:ext>
            </a:extLst>
          </p:cNvPr>
          <p:cNvSpPr>
            <a:spLocks noGrp="1"/>
          </p:cNvSpPr>
          <p:nvPr>
            <p:ph idx="1"/>
          </p:nvPr>
        </p:nvSpPr>
        <p:spPr>
          <a:xfrm>
            <a:off x="838200" y="568325"/>
            <a:ext cx="10515600" cy="5608638"/>
          </a:xfrm>
        </p:spPr>
        <p:txBody>
          <a:bodyPr vert="horz" lIns="91440" tIns="45720" rIns="91440" bIns="45720" rtlCol="0" anchor="t">
            <a:normAutofit/>
          </a:bodyPr>
          <a:lstStyle/>
          <a:p>
            <a:pPr marL="0" indent="0">
              <a:buNone/>
            </a:pPr>
            <a:r>
              <a:rPr lang="en-US">
                <a:cs typeface="Calibri" panose="020F0502020204030204"/>
              </a:rPr>
              <a:t>ACCELEROMETER AND GYROSCOPE VALUES</a:t>
            </a:r>
          </a:p>
          <a:p>
            <a:pPr marL="0" indent="0">
              <a:buNone/>
            </a:pPr>
            <a:endParaRPr lang="en-US" dirty="0">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id="{8F58A2AF-1A0B-4A29-987C-D01BA37F3E41}"/>
              </a:ext>
            </a:extLst>
          </p:cNvPr>
          <p:cNvPicPr>
            <a:picLocks noChangeAspect="1"/>
          </p:cNvPicPr>
          <p:nvPr/>
        </p:nvPicPr>
        <p:blipFill>
          <a:blip r:embed="rId2"/>
          <a:stretch>
            <a:fillRect/>
          </a:stretch>
        </p:blipFill>
        <p:spPr>
          <a:xfrm>
            <a:off x="749300" y="1071483"/>
            <a:ext cx="10985500" cy="5197633"/>
          </a:xfrm>
          <a:prstGeom prst="rect">
            <a:avLst/>
          </a:prstGeom>
        </p:spPr>
      </p:pic>
    </p:spTree>
    <p:extLst>
      <p:ext uri="{BB962C8B-B14F-4D97-AF65-F5344CB8AC3E}">
        <p14:creationId xmlns:p14="http://schemas.microsoft.com/office/powerpoint/2010/main" val="2823726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A5D49F-0A58-4A2D-9454-E0B500ED815A}"/>
              </a:ext>
            </a:extLst>
          </p:cNvPr>
          <p:cNvSpPr>
            <a:spLocks noGrp="1"/>
          </p:cNvSpPr>
          <p:nvPr>
            <p:ph idx="1"/>
          </p:nvPr>
        </p:nvSpPr>
        <p:spPr>
          <a:xfrm>
            <a:off x="609600" y="555625"/>
            <a:ext cx="10744200" cy="5621338"/>
          </a:xfrm>
        </p:spPr>
        <p:txBody>
          <a:bodyPr vert="horz" lIns="91440" tIns="45720" rIns="91440" bIns="45720" rtlCol="0" anchor="t">
            <a:normAutofit/>
          </a:bodyPr>
          <a:lstStyle/>
          <a:p>
            <a:pPr marL="0" indent="0">
              <a:buNone/>
            </a:pPr>
            <a:r>
              <a:rPr lang="en-US">
                <a:cs typeface="Calibri" panose="020F0502020204030204"/>
              </a:rPr>
              <a:t>REFERENCES</a:t>
            </a:r>
          </a:p>
          <a:p>
            <a:pPr marL="0" indent="0">
              <a:buNone/>
            </a:pPr>
            <a:endParaRPr lang="en-US" dirty="0">
              <a:ea typeface="+mn-lt"/>
              <a:cs typeface="+mn-lt"/>
            </a:endParaRPr>
          </a:p>
          <a:p>
            <a:pPr marL="0" indent="0">
              <a:buNone/>
            </a:pPr>
            <a:r>
              <a:rPr lang="en-US" sz="2400">
                <a:ea typeface="+mn-lt"/>
                <a:cs typeface="+mn-lt"/>
              </a:rPr>
              <a:t>Electronicwings(n.d.). MPU6050 interfacing with Arduino UNO. Retrieved October 30,20 from  </a:t>
            </a:r>
            <a:r>
              <a:rPr lang="en-US" sz="2400" dirty="0">
                <a:ea typeface="+mn-lt"/>
                <a:cs typeface="+mn-lt"/>
                <a:hlinkClick r:id="rId2"/>
              </a:rPr>
              <a:t>https://www.electronicwings.com/arduino/mpu6050-interfacing-with-arduino-uno</a:t>
            </a:r>
            <a:r>
              <a:rPr lang="en-US" sz="2400" dirty="0">
                <a:ea typeface="+mn-lt"/>
                <a:cs typeface="+mn-lt"/>
              </a:rPr>
              <a:t>#</a:t>
            </a:r>
          </a:p>
          <a:p>
            <a:pPr marL="0" indent="0">
              <a:buNone/>
            </a:pPr>
            <a:r>
              <a:rPr lang="en-US" sz="2400">
                <a:ea typeface="+mn-lt"/>
                <a:cs typeface="+mn-lt"/>
              </a:rPr>
              <a:t>Arduino(n.d.). Arduino software IDE. Retrieved October 30,2020, from </a:t>
            </a:r>
            <a:r>
              <a:rPr lang="en-US" sz="2400" dirty="0">
                <a:ea typeface="+mn-lt"/>
                <a:cs typeface="+mn-lt"/>
                <a:hlinkClick r:id="rId3"/>
              </a:rPr>
              <a:t>https://www.arduino.cc/en/guide/Environment</a:t>
            </a:r>
            <a:endParaRPr lang="en-US" dirty="0">
              <a:ea typeface="+mn-lt"/>
              <a:cs typeface="+mn-lt"/>
            </a:endParaRPr>
          </a:p>
          <a:p>
            <a:pPr marL="0" indent="0">
              <a:buNone/>
            </a:pPr>
            <a:r>
              <a:rPr lang="en-US" sz="2400">
                <a:ea typeface="+mn-lt"/>
                <a:cs typeface="+mn-lt"/>
              </a:rPr>
              <a:t>Tutorial gyroscope and accelerometer. Retrieved November1,2020 from </a:t>
            </a:r>
            <a:r>
              <a:rPr lang="en-US" sz="2400" dirty="0">
                <a:ea typeface="+mn-lt"/>
                <a:cs typeface="+mn-lt"/>
                <a:hlinkClick r:id="rId4"/>
              </a:rPr>
              <a:t>https://www.youtube.com/watch?v=wTfSfhjhAU0</a:t>
            </a:r>
            <a:endParaRPr lang="en-US">
              <a:ea typeface="+mn-lt"/>
              <a:cs typeface="+mn-lt"/>
            </a:endParaRPr>
          </a:p>
          <a:p>
            <a:pPr marL="0" indent="0">
              <a:buNone/>
            </a:pPr>
            <a:endParaRPr lang="en-US" sz="2400" dirty="0">
              <a:cs typeface="Calibri"/>
            </a:endParaRPr>
          </a:p>
        </p:txBody>
      </p:sp>
    </p:spTree>
    <p:extLst>
      <p:ext uri="{BB962C8B-B14F-4D97-AF65-F5344CB8AC3E}">
        <p14:creationId xmlns:p14="http://schemas.microsoft.com/office/powerpoint/2010/main" val="1677322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2F2BAC-B94B-4B5A-A6CB-1FA91180C670}"/>
              </a:ext>
            </a:extLst>
          </p:cNvPr>
          <p:cNvSpPr>
            <a:spLocks noGrp="1"/>
          </p:cNvSpPr>
          <p:nvPr>
            <p:ph idx="1"/>
          </p:nvPr>
        </p:nvSpPr>
        <p:spPr>
          <a:xfrm>
            <a:off x="653846" y="707206"/>
            <a:ext cx="10699954" cy="5469757"/>
          </a:xfrm>
        </p:spPr>
        <p:txBody>
          <a:bodyPr vert="horz" lIns="91440" tIns="45720" rIns="91440" bIns="45720" rtlCol="0" anchor="t">
            <a:normAutofit/>
          </a:bodyPr>
          <a:lstStyle/>
          <a:p>
            <a:pPr marL="0" indent="0" algn="ctr">
              <a:buNone/>
            </a:pPr>
            <a:r>
              <a:rPr lang="en-US" sz="2400" b="1" dirty="0">
                <a:ea typeface="+mn-lt"/>
                <a:cs typeface="+mn-lt"/>
              </a:rPr>
              <a:t>Gesture Keyboard- Typing letters by moving in the air with machine learning using Beaglebone Black</a:t>
            </a:r>
          </a:p>
          <a:p>
            <a:pPr marL="0" indent="0">
              <a:buNone/>
            </a:pPr>
            <a:endParaRPr lang="en-US" sz="2400" dirty="0">
              <a:ea typeface="+mn-lt"/>
              <a:cs typeface="+mn-lt"/>
            </a:endParaRPr>
          </a:p>
          <a:p>
            <a:pPr marL="0" indent="0">
              <a:buNone/>
            </a:pPr>
            <a:r>
              <a:rPr lang="en-US" sz="2400" dirty="0">
                <a:ea typeface="+mn-lt"/>
                <a:cs typeface="+mn-lt"/>
              </a:rPr>
              <a:t>The aim of this project is to type letters in the air using hand gestures, where the gestures are sensed by a gyroscope and finally displayed on an LCD display.</a:t>
            </a:r>
            <a:endParaRPr lang="en-US"/>
          </a:p>
          <a:p>
            <a:pPr marL="0" indent="0">
              <a:buNone/>
            </a:pPr>
            <a:r>
              <a:rPr lang="en-US" sz="2400" dirty="0">
                <a:ea typeface="+mn-lt"/>
                <a:cs typeface="+mn-lt"/>
              </a:rPr>
              <a:t>The main components used are Beaglebone black, Arduino board, Gyroscope and LCD display. </a:t>
            </a:r>
          </a:p>
          <a:p>
            <a:pPr marL="0" indent="0">
              <a:buNone/>
            </a:pPr>
            <a:r>
              <a:rPr lang="en-US" sz="2400" dirty="0">
                <a:ea typeface="+mn-lt"/>
                <a:cs typeface="+mn-lt"/>
              </a:rPr>
              <a:t>The machine learning algorithm "Supervised learning" is used with some predictions along with designed project to detect the alphabet. The gyroscope is attached to hand, so when letters are written in air,  the data is transferred to the </a:t>
            </a:r>
            <a:r>
              <a:rPr lang="en-US" sz="2400" dirty="0" err="1">
                <a:ea typeface="+mn-lt"/>
                <a:cs typeface="+mn-lt"/>
              </a:rPr>
              <a:t>beaglebone</a:t>
            </a:r>
            <a:r>
              <a:rPr lang="en-US" sz="2400" dirty="0">
                <a:ea typeface="+mn-lt"/>
                <a:cs typeface="+mn-lt"/>
              </a:rPr>
              <a:t> black via </a:t>
            </a:r>
            <a:r>
              <a:rPr lang="en-US" sz="2400" dirty="0" err="1">
                <a:ea typeface="+mn-lt"/>
                <a:cs typeface="+mn-lt"/>
              </a:rPr>
              <a:t>arduino</a:t>
            </a:r>
            <a:r>
              <a:rPr lang="en-US" sz="2400" dirty="0">
                <a:ea typeface="+mn-lt"/>
                <a:cs typeface="+mn-lt"/>
              </a:rPr>
              <a:t>, where the data is compared with machine algorithm predictions and then, they are displayed. </a:t>
            </a:r>
          </a:p>
          <a:p>
            <a:pPr marL="0" indent="0">
              <a:buNone/>
            </a:pPr>
            <a:endParaRPr lang="en-US" dirty="0">
              <a:ea typeface="+mn-lt"/>
              <a:cs typeface="+mn-lt"/>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3944567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771971-8D5D-4764-A00B-51FB927695A5}"/>
              </a:ext>
            </a:extLst>
          </p:cNvPr>
          <p:cNvSpPr>
            <a:spLocks noGrp="1"/>
          </p:cNvSpPr>
          <p:nvPr>
            <p:ph idx="1"/>
          </p:nvPr>
        </p:nvSpPr>
        <p:spPr>
          <a:xfrm>
            <a:off x="580104" y="596593"/>
            <a:ext cx="10773696" cy="5580370"/>
          </a:xfrm>
        </p:spPr>
        <p:txBody>
          <a:bodyPr vert="horz" lIns="91440" tIns="45720" rIns="91440" bIns="45720" rtlCol="0" anchor="t">
            <a:normAutofit/>
          </a:bodyPr>
          <a:lstStyle/>
          <a:p>
            <a:pPr>
              <a:buFont typeface="Arial"/>
              <a:buChar char="•"/>
            </a:pPr>
            <a:endParaRPr lang="en-US" dirty="0">
              <a:ea typeface="+mn-lt"/>
              <a:cs typeface="+mn-lt"/>
            </a:endParaRPr>
          </a:p>
          <a:p>
            <a:pPr indent="0">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marL="0" indent="0">
              <a:buNone/>
            </a:pPr>
            <a:endParaRPr lang="en-US" dirty="0">
              <a:cs typeface="Calibri" panose="020F0502020204030204"/>
            </a:endParaRPr>
          </a:p>
        </p:txBody>
      </p:sp>
      <p:pic>
        <p:nvPicPr>
          <p:cNvPr id="2" name="Picture 3" descr="Diagram&#10;&#10;Description automatically generated">
            <a:extLst>
              <a:ext uri="{FF2B5EF4-FFF2-40B4-BE49-F238E27FC236}">
                <a16:creationId xmlns:a16="http://schemas.microsoft.com/office/drawing/2014/main" id="{E0D1160A-DF79-4CA3-93D6-C24F675CD1C2}"/>
              </a:ext>
            </a:extLst>
          </p:cNvPr>
          <p:cNvPicPr>
            <a:picLocks noChangeAspect="1"/>
          </p:cNvPicPr>
          <p:nvPr/>
        </p:nvPicPr>
        <p:blipFill>
          <a:blip r:embed="rId2"/>
          <a:stretch>
            <a:fillRect/>
          </a:stretch>
        </p:blipFill>
        <p:spPr>
          <a:xfrm>
            <a:off x="1822675" y="475838"/>
            <a:ext cx="8914150" cy="5803165"/>
          </a:xfrm>
          <a:prstGeom prst="rect">
            <a:avLst/>
          </a:prstGeom>
        </p:spPr>
      </p:pic>
    </p:spTree>
    <p:extLst>
      <p:ext uri="{BB962C8B-B14F-4D97-AF65-F5344CB8AC3E}">
        <p14:creationId xmlns:p14="http://schemas.microsoft.com/office/powerpoint/2010/main" val="19042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94F6A-5A13-49D6-B140-41D6E57B84AB}"/>
              </a:ext>
            </a:extLst>
          </p:cNvPr>
          <p:cNvSpPr>
            <a:spLocks noGrp="1"/>
          </p:cNvSpPr>
          <p:nvPr>
            <p:ph idx="1"/>
          </p:nvPr>
        </p:nvSpPr>
        <p:spPr>
          <a:xfrm>
            <a:off x="938134" y="501494"/>
            <a:ext cx="10415666" cy="5675469"/>
          </a:xfrm>
        </p:spPr>
        <p:txBody>
          <a:bodyPr vert="horz" lIns="91440" tIns="45720" rIns="91440" bIns="45720" rtlCol="0" anchor="t">
            <a:normAutofit/>
          </a:bodyPr>
          <a:lstStyle/>
          <a:p>
            <a:pPr marL="0" indent="0">
              <a:buNone/>
            </a:pPr>
            <a:r>
              <a:rPr lang="en-US">
                <a:cs typeface="Calibri" panose="020F0502020204030204"/>
              </a:rPr>
              <a:t>INTERFACING GYROSCOPE SENSOR TO ARDUINO UNO</a:t>
            </a:r>
          </a:p>
          <a:p>
            <a:pPr marL="0" indent="0">
              <a:buNone/>
            </a:pPr>
            <a:endParaRPr lang="en-US" dirty="0">
              <a:cs typeface="Calibri" panose="020F0502020204030204"/>
            </a:endParaRPr>
          </a:p>
          <a:p>
            <a:pPr marL="0" indent="0">
              <a:buNone/>
            </a:pPr>
            <a:endParaRPr lang="en-US" dirty="0">
              <a:cs typeface="Calibri" panose="020F0502020204030204"/>
            </a:endParaRPr>
          </a:p>
        </p:txBody>
      </p:sp>
      <p:pic>
        <p:nvPicPr>
          <p:cNvPr id="4" name="Picture 4" descr="A circuit board&#10;&#10;Description automatically generated">
            <a:extLst>
              <a:ext uri="{FF2B5EF4-FFF2-40B4-BE49-F238E27FC236}">
                <a16:creationId xmlns:a16="http://schemas.microsoft.com/office/drawing/2014/main" id="{CC831244-0036-43AC-8848-140BB21CAB9A}"/>
              </a:ext>
            </a:extLst>
          </p:cNvPr>
          <p:cNvPicPr>
            <a:picLocks noChangeAspect="1"/>
          </p:cNvPicPr>
          <p:nvPr/>
        </p:nvPicPr>
        <p:blipFill>
          <a:blip r:embed="rId2"/>
          <a:stretch>
            <a:fillRect/>
          </a:stretch>
        </p:blipFill>
        <p:spPr>
          <a:xfrm>
            <a:off x="939384" y="1717872"/>
            <a:ext cx="2743200" cy="2347960"/>
          </a:xfrm>
          <a:prstGeom prst="rect">
            <a:avLst/>
          </a:prstGeom>
        </p:spPr>
      </p:pic>
      <p:sp>
        <p:nvSpPr>
          <p:cNvPr id="5" name="TextBox 4">
            <a:extLst>
              <a:ext uri="{FF2B5EF4-FFF2-40B4-BE49-F238E27FC236}">
                <a16:creationId xmlns:a16="http://schemas.microsoft.com/office/drawing/2014/main" id="{D3A5AF5A-EA84-4520-B5C5-C6372B4B18FD}"/>
              </a:ext>
            </a:extLst>
          </p:cNvPr>
          <p:cNvSpPr txBox="1"/>
          <p:nvPr/>
        </p:nvSpPr>
        <p:spPr>
          <a:xfrm>
            <a:off x="4387122" y="1476532"/>
            <a:ext cx="711533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GYROSCOPE SENSOR</a:t>
            </a:r>
          </a:p>
          <a:p>
            <a:pPr marL="342900" indent="-342900" algn="just">
              <a:buFont typeface="Arial"/>
              <a:buChar char="•"/>
            </a:pPr>
            <a:r>
              <a:rPr lang="en-US" sz="2400">
                <a:ea typeface="+mn-lt"/>
                <a:cs typeface="+mn-lt"/>
              </a:rPr>
              <a:t>MPU6050 sensor module is an integrated 6-axis Motion tracking device.</a:t>
            </a:r>
            <a:endParaRPr lang="en-US">
              <a:cs typeface="Calibri" panose="020F0502020204030204"/>
            </a:endParaRPr>
          </a:p>
          <a:p>
            <a:pPr marL="342900" indent="-342900" algn="just">
              <a:buFont typeface="Arial"/>
              <a:buChar char="•"/>
            </a:pPr>
            <a:r>
              <a:rPr lang="en-US" sz="2400">
                <a:ea typeface="+mn-lt"/>
                <a:cs typeface="+mn-lt"/>
              </a:rPr>
              <a:t>It has a 3-axis Gyroscope, 3-axis Accelerometer, Digital Motion Processor and a Temperature sensor, all in a single IC.</a:t>
            </a:r>
            <a:endParaRPr lang="en-US" sz="2400">
              <a:cs typeface="Calibri" panose="020F0502020204030204"/>
            </a:endParaRPr>
          </a:p>
          <a:p>
            <a:pPr marL="342900" indent="-342900" algn="just">
              <a:buFont typeface="Arial"/>
              <a:buChar char="•"/>
            </a:pPr>
            <a:r>
              <a:rPr lang="en-US" sz="2400">
                <a:ea typeface="+mn-lt"/>
                <a:cs typeface="+mn-lt"/>
              </a:rPr>
              <a:t>It can accept inputs from other sensors like 3-axis magnetometer or pressure sensor using its Auxiliary I2C bus.</a:t>
            </a:r>
            <a:endParaRPr lang="en-US">
              <a:cs typeface="Calibri" panose="020F0502020204030204"/>
            </a:endParaRPr>
          </a:p>
          <a:p>
            <a:endParaRPr lang="en-US" sz="2400" dirty="0">
              <a:cs typeface="Calibri"/>
            </a:endParaRPr>
          </a:p>
        </p:txBody>
      </p:sp>
    </p:spTree>
    <p:extLst>
      <p:ext uri="{BB962C8B-B14F-4D97-AF65-F5344CB8AC3E}">
        <p14:creationId xmlns:p14="http://schemas.microsoft.com/office/powerpoint/2010/main" val="593818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D3E2E3-2E37-4481-8FFA-31B8D85D2863}"/>
              </a:ext>
            </a:extLst>
          </p:cNvPr>
          <p:cNvSpPr>
            <a:spLocks noGrp="1"/>
          </p:cNvSpPr>
          <p:nvPr>
            <p:ph idx="1"/>
          </p:nvPr>
        </p:nvSpPr>
        <p:spPr>
          <a:xfrm>
            <a:off x="688299" y="551462"/>
            <a:ext cx="10665501" cy="5625501"/>
          </a:xfrm>
        </p:spPr>
        <p:txBody>
          <a:bodyPr vert="horz" lIns="91440" tIns="45720" rIns="91440" bIns="45720" rtlCol="0" anchor="t">
            <a:normAutofit/>
          </a:bodyPr>
          <a:lstStyle/>
          <a:p>
            <a:pPr>
              <a:buNone/>
            </a:pPr>
            <a:endParaRPr lang="en-US" sz="2400" dirty="0">
              <a:ea typeface="+mn-lt"/>
              <a:cs typeface="+mn-lt"/>
            </a:endParaRPr>
          </a:p>
          <a:p>
            <a:pPr>
              <a:buNone/>
            </a:pPr>
            <a:r>
              <a:rPr lang="en-US" sz="2400">
                <a:ea typeface="+mn-lt"/>
                <a:cs typeface="+mn-lt"/>
              </a:rPr>
              <a:t>The MPU-6050 module has 8 pins,</a:t>
            </a:r>
            <a:endParaRPr lang="en-US" sz="2400">
              <a:cs typeface="Calibri"/>
            </a:endParaRPr>
          </a:p>
          <a:p>
            <a:pPr>
              <a:buNone/>
            </a:pPr>
            <a:r>
              <a:rPr lang="en-US" sz="2400" b="1" dirty="0">
                <a:ea typeface="+mn-lt"/>
                <a:cs typeface="+mn-lt"/>
              </a:rPr>
              <a:t>INT: </a:t>
            </a:r>
            <a:r>
              <a:rPr lang="en-US" sz="2400" dirty="0">
                <a:ea typeface="+mn-lt"/>
                <a:cs typeface="+mn-lt"/>
              </a:rPr>
              <a:t>Interrupt digital output pin.</a:t>
            </a:r>
            <a:endParaRPr lang="en-US" sz="2400" dirty="0">
              <a:cs typeface="Calibri"/>
            </a:endParaRPr>
          </a:p>
          <a:p>
            <a:pPr>
              <a:buNone/>
            </a:pPr>
            <a:r>
              <a:rPr lang="en-US" sz="2400" b="1" dirty="0">
                <a:ea typeface="+mn-lt"/>
                <a:cs typeface="+mn-lt"/>
              </a:rPr>
              <a:t>AD0: </a:t>
            </a:r>
            <a:r>
              <a:rPr lang="en-US" sz="2400" dirty="0">
                <a:ea typeface="+mn-lt"/>
                <a:cs typeface="+mn-lt"/>
              </a:rPr>
              <a:t>I2C Slave Address LSB pin. This is 0th bit in 7-bit slave address of device. If connected to VCC then it is read as logic one and slave address changes.</a:t>
            </a:r>
            <a:endParaRPr lang="en-US" sz="2400" dirty="0">
              <a:cs typeface="Calibri"/>
            </a:endParaRPr>
          </a:p>
          <a:p>
            <a:pPr>
              <a:buNone/>
            </a:pPr>
            <a:r>
              <a:rPr lang="en-US" sz="2400" b="1" dirty="0">
                <a:ea typeface="+mn-lt"/>
                <a:cs typeface="+mn-lt"/>
              </a:rPr>
              <a:t>XCL: </a:t>
            </a:r>
            <a:r>
              <a:rPr lang="en-US" sz="2400" dirty="0">
                <a:ea typeface="+mn-lt"/>
                <a:cs typeface="+mn-lt"/>
              </a:rPr>
              <a:t>Auxiliary Serial Clock pin. This pin is used to connect other I2C interface enabled sensors SCL pin to MPU-6050.</a:t>
            </a:r>
            <a:endParaRPr lang="en-US" sz="2400" dirty="0">
              <a:cs typeface="Calibri"/>
            </a:endParaRPr>
          </a:p>
          <a:p>
            <a:pPr>
              <a:buNone/>
            </a:pPr>
            <a:r>
              <a:rPr lang="en-US" sz="2400" b="1" dirty="0">
                <a:ea typeface="+mn-lt"/>
                <a:cs typeface="+mn-lt"/>
              </a:rPr>
              <a:t>XDA: </a:t>
            </a:r>
            <a:r>
              <a:rPr lang="en-US" sz="2400" dirty="0">
                <a:ea typeface="+mn-lt"/>
                <a:cs typeface="+mn-lt"/>
              </a:rPr>
              <a:t>Auxiliary Serial Data pin. This pin is used to connect other I2C interface enabled sensors SDA pin to MPU-6050.</a:t>
            </a:r>
            <a:endParaRPr lang="en-US" sz="2400" dirty="0">
              <a:cs typeface="Calibri"/>
            </a:endParaRPr>
          </a:p>
          <a:p>
            <a:pPr>
              <a:buNone/>
            </a:pPr>
            <a:r>
              <a:rPr lang="en-US" sz="2400" b="1" dirty="0">
                <a:ea typeface="+mn-lt"/>
                <a:cs typeface="+mn-lt"/>
              </a:rPr>
              <a:t>SCL: </a:t>
            </a:r>
            <a:r>
              <a:rPr lang="en-US" sz="2400" dirty="0">
                <a:ea typeface="+mn-lt"/>
                <a:cs typeface="+mn-lt"/>
              </a:rPr>
              <a:t>Serial Clock pin. Connect this pin to microcontrollers SCL pin.</a:t>
            </a:r>
            <a:endParaRPr lang="en-US" sz="2400" dirty="0">
              <a:cs typeface="Calibri"/>
            </a:endParaRPr>
          </a:p>
          <a:p>
            <a:pPr>
              <a:buNone/>
            </a:pPr>
            <a:r>
              <a:rPr lang="en-US" sz="2400" b="1" dirty="0">
                <a:ea typeface="+mn-lt"/>
                <a:cs typeface="+mn-lt"/>
              </a:rPr>
              <a:t>SDA: </a:t>
            </a:r>
            <a:r>
              <a:rPr lang="en-US" sz="2400" dirty="0">
                <a:ea typeface="+mn-lt"/>
                <a:cs typeface="+mn-lt"/>
              </a:rPr>
              <a:t>Serial Data pin. Connect this pin to microcontrollers SDA pin.</a:t>
            </a:r>
            <a:endParaRPr lang="en-US" sz="2400" dirty="0">
              <a:cs typeface="Calibri"/>
            </a:endParaRPr>
          </a:p>
          <a:p>
            <a:pPr>
              <a:buNone/>
            </a:pPr>
            <a:r>
              <a:rPr lang="en-US" sz="2400" b="1" dirty="0">
                <a:ea typeface="+mn-lt"/>
                <a:cs typeface="+mn-lt"/>
              </a:rPr>
              <a:t>GND:</a:t>
            </a:r>
            <a:r>
              <a:rPr lang="en-US" sz="2400" dirty="0">
                <a:ea typeface="+mn-lt"/>
                <a:cs typeface="+mn-lt"/>
              </a:rPr>
              <a:t> Ground pin. Connect this pin to ground connection.</a:t>
            </a:r>
            <a:endParaRPr lang="en-US" sz="2400" dirty="0">
              <a:cs typeface="Calibri"/>
            </a:endParaRPr>
          </a:p>
          <a:p>
            <a:pPr>
              <a:buNone/>
            </a:pPr>
            <a:r>
              <a:rPr lang="en-US" sz="2400" b="1" dirty="0">
                <a:ea typeface="+mn-lt"/>
                <a:cs typeface="+mn-lt"/>
              </a:rPr>
              <a:t>VCC: </a:t>
            </a:r>
            <a:r>
              <a:rPr lang="en-US" sz="2400" dirty="0">
                <a:ea typeface="+mn-lt"/>
                <a:cs typeface="+mn-lt"/>
              </a:rPr>
              <a:t>Power supply pin. Connect this pin to +5V DC supply.</a:t>
            </a:r>
            <a:endParaRPr lang="en-US" sz="2400" dirty="0">
              <a:cs typeface="Calibri" panose="020F0502020204030204"/>
            </a:endParaRPr>
          </a:p>
          <a:p>
            <a:pPr marL="0" indent="0">
              <a:buNone/>
            </a:pPr>
            <a:endParaRPr lang="en-US" sz="2400" dirty="0">
              <a:cs typeface="Calibri" panose="020F0502020204030204"/>
            </a:endParaRPr>
          </a:p>
        </p:txBody>
      </p:sp>
    </p:spTree>
    <p:extLst>
      <p:ext uri="{BB962C8B-B14F-4D97-AF65-F5344CB8AC3E}">
        <p14:creationId xmlns:p14="http://schemas.microsoft.com/office/powerpoint/2010/main" val="418200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3E23B6-4522-47FB-AFA3-345D05FDAF0B}"/>
              </a:ext>
            </a:extLst>
          </p:cNvPr>
          <p:cNvSpPr>
            <a:spLocks noGrp="1"/>
          </p:cNvSpPr>
          <p:nvPr>
            <p:ph idx="1"/>
          </p:nvPr>
        </p:nvSpPr>
        <p:spPr>
          <a:xfrm>
            <a:off x="788233" y="588937"/>
            <a:ext cx="10565567" cy="5800386"/>
          </a:xfrm>
        </p:spPr>
        <p:txBody>
          <a:bodyPr vert="horz" lIns="91440" tIns="45720" rIns="91440" bIns="45720" rtlCol="0" anchor="t">
            <a:normAutofit/>
          </a:bodyPr>
          <a:lstStyle/>
          <a:p>
            <a:pPr marL="0" indent="0">
              <a:buNone/>
            </a:pPr>
            <a:r>
              <a:rPr lang="en-US">
                <a:cs typeface="Calibri" panose="020F0502020204030204"/>
              </a:rPr>
              <a:t>CONNECTING ARDUINO UNO WITH GYROSCOPE SENSOR</a:t>
            </a:r>
          </a:p>
          <a:p>
            <a:pPr marL="0" indent="0">
              <a:buNone/>
            </a:pPr>
            <a:endParaRPr lang="en-US" dirty="0">
              <a:cs typeface="Calibri" panose="020F0502020204030204"/>
            </a:endParaRPr>
          </a:p>
        </p:txBody>
      </p:sp>
      <p:pic>
        <p:nvPicPr>
          <p:cNvPr id="4" name="Picture 4" descr="A circuit board&#10;&#10;Description automatically generated">
            <a:extLst>
              <a:ext uri="{FF2B5EF4-FFF2-40B4-BE49-F238E27FC236}">
                <a16:creationId xmlns:a16="http://schemas.microsoft.com/office/drawing/2014/main" id="{A20BEB01-C676-48D9-A09A-53AC5CFA09F9}"/>
              </a:ext>
            </a:extLst>
          </p:cNvPr>
          <p:cNvPicPr>
            <a:picLocks noChangeAspect="1"/>
          </p:cNvPicPr>
          <p:nvPr/>
        </p:nvPicPr>
        <p:blipFill>
          <a:blip r:embed="rId2"/>
          <a:stretch>
            <a:fillRect/>
          </a:stretch>
        </p:blipFill>
        <p:spPr>
          <a:xfrm>
            <a:off x="2349500" y="1192345"/>
            <a:ext cx="6781800" cy="5413109"/>
          </a:xfrm>
          <a:prstGeom prst="rect">
            <a:avLst/>
          </a:prstGeom>
        </p:spPr>
      </p:pic>
    </p:spTree>
    <p:extLst>
      <p:ext uri="{BB962C8B-B14F-4D97-AF65-F5344CB8AC3E}">
        <p14:creationId xmlns:p14="http://schemas.microsoft.com/office/powerpoint/2010/main" val="1942996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EE9968-0946-443F-AD73-83EDB5E62198}"/>
              </a:ext>
            </a:extLst>
          </p:cNvPr>
          <p:cNvSpPr>
            <a:spLocks noGrp="1"/>
          </p:cNvSpPr>
          <p:nvPr>
            <p:ph idx="1"/>
          </p:nvPr>
        </p:nvSpPr>
        <p:spPr>
          <a:xfrm>
            <a:off x="685800" y="441325"/>
            <a:ext cx="10668000" cy="5735638"/>
          </a:xfrm>
        </p:spPr>
        <p:txBody>
          <a:bodyPr vert="horz" lIns="91440" tIns="45720" rIns="91440" bIns="45720" rtlCol="0" anchor="t">
            <a:normAutofit/>
          </a:bodyPr>
          <a:lstStyle/>
          <a:p>
            <a:pPr marL="0" indent="0">
              <a:buNone/>
            </a:pPr>
            <a:endParaRPr lang="en-US" dirty="0">
              <a:cs typeface="Calibri" panose="020F0502020204030204"/>
            </a:endParaRPr>
          </a:p>
          <a:p>
            <a:pPr marL="0" indent="0">
              <a:buNone/>
            </a:pPr>
            <a:r>
              <a:rPr lang="en-US">
                <a:cs typeface="Calibri" panose="020F0502020204030204"/>
              </a:rPr>
              <a:t>ARDUINO IDE</a:t>
            </a:r>
            <a:endParaRPr lang="en-US" dirty="0">
              <a:cs typeface="Calibri" panose="020F0502020204030204"/>
            </a:endParaRPr>
          </a:p>
          <a:p>
            <a:pPr marL="0" indent="0">
              <a:buNone/>
            </a:pPr>
            <a:endParaRPr lang="en-US" dirty="0">
              <a:cs typeface="Calibri" panose="020F0502020204030204"/>
            </a:endParaRPr>
          </a:p>
          <a:p>
            <a:r>
              <a:rPr lang="en-US">
                <a:cs typeface="Calibri" panose="020F0502020204030204"/>
              </a:rPr>
              <a:t>Arduino IDE is used for coding which has a text editor, tool bar for common functions and series of menus</a:t>
            </a:r>
            <a:endParaRPr lang="en-US" dirty="0">
              <a:cs typeface="Calibri" panose="020F0502020204030204"/>
            </a:endParaRPr>
          </a:p>
          <a:p>
            <a:r>
              <a:rPr lang="en-US">
                <a:cs typeface="Calibri" panose="020F0502020204030204"/>
              </a:rPr>
              <a:t>It connects to the arduino board to upload the program and establish communication</a:t>
            </a:r>
            <a:endParaRPr lang="en-US" dirty="0">
              <a:cs typeface="Calibri" panose="020F0502020204030204"/>
            </a:endParaRPr>
          </a:p>
          <a:p>
            <a:r>
              <a:rPr lang="en-US">
                <a:cs typeface="Calibri" panose="020F0502020204030204"/>
              </a:rPr>
              <a:t>Serial monitor initiates the exchange of data with any connected board on the currently selected port. Port contains all the serial devices on your machine.</a:t>
            </a: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118714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C1674C-0FCB-4ABC-8547-2FE90780D219}"/>
              </a:ext>
            </a:extLst>
          </p:cNvPr>
          <p:cNvSpPr>
            <a:spLocks noGrp="1"/>
          </p:cNvSpPr>
          <p:nvPr>
            <p:ph idx="1"/>
          </p:nvPr>
        </p:nvSpPr>
        <p:spPr>
          <a:xfrm>
            <a:off x="571500" y="517525"/>
            <a:ext cx="10782300" cy="5659438"/>
          </a:xfrm>
        </p:spPr>
        <p:txBody>
          <a:bodyPr vert="horz" lIns="91440" tIns="45720" rIns="91440" bIns="45720" rtlCol="0" anchor="t">
            <a:normAutofit/>
          </a:bodyPr>
          <a:lstStyle/>
          <a:p>
            <a:pPr marL="0" indent="0">
              <a:buNone/>
            </a:pPr>
            <a:r>
              <a:rPr lang="en-US">
                <a:cs typeface="Calibri" panose="020F0502020204030204"/>
              </a:rPr>
              <a:t>CODE FOR INTERFACING SENSOR WITH ARDUINO BOARD</a:t>
            </a:r>
          </a:p>
          <a:p>
            <a:pPr marL="0" indent="0">
              <a:buNone/>
            </a:pPr>
            <a:endParaRPr lang="en-US" dirty="0">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id="{84E4B24D-5395-423A-A222-857ECA8320E3}"/>
              </a:ext>
            </a:extLst>
          </p:cNvPr>
          <p:cNvPicPr>
            <a:picLocks noChangeAspect="1"/>
          </p:cNvPicPr>
          <p:nvPr/>
        </p:nvPicPr>
        <p:blipFill>
          <a:blip r:embed="rId2"/>
          <a:stretch>
            <a:fillRect/>
          </a:stretch>
        </p:blipFill>
        <p:spPr>
          <a:xfrm>
            <a:off x="3035300" y="900898"/>
            <a:ext cx="9156700" cy="5640404"/>
          </a:xfrm>
          <a:prstGeom prst="rect">
            <a:avLst/>
          </a:prstGeom>
        </p:spPr>
      </p:pic>
    </p:spTree>
    <p:extLst>
      <p:ext uri="{BB962C8B-B14F-4D97-AF65-F5344CB8AC3E}">
        <p14:creationId xmlns:p14="http://schemas.microsoft.com/office/powerpoint/2010/main" val="1875508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46AF6E-684B-4264-A1F8-1537DB575954}"/>
              </a:ext>
            </a:extLst>
          </p:cNvPr>
          <p:cNvSpPr>
            <a:spLocks noGrp="1"/>
          </p:cNvSpPr>
          <p:nvPr>
            <p:ph idx="1"/>
          </p:nvPr>
        </p:nvSpPr>
        <p:spPr>
          <a:xfrm>
            <a:off x="673100" y="339725"/>
            <a:ext cx="10680700" cy="5837238"/>
          </a:xfrm>
        </p:spPr>
        <p:txBody>
          <a:bodyPr vert="horz" lIns="91440" tIns="45720" rIns="91440" bIns="45720" rtlCol="0" anchor="t">
            <a:normAutofit/>
          </a:bodyPr>
          <a:lstStyle/>
          <a:p>
            <a:pPr marL="0" indent="0">
              <a:buNone/>
            </a:pPr>
            <a:r>
              <a:rPr lang="en-US">
                <a:cs typeface="Calibri" panose="020F0502020204030204"/>
              </a:rPr>
              <a:t>Cont........</a:t>
            </a:r>
          </a:p>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a:p>
            <a:pPr marL="0" indent="0">
              <a:buNone/>
            </a:pPr>
            <a:r>
              <a:rPr lang="en-US">
                <a:cs typeface="Calibri" panose="020F0502020204030204"/>
              </a:rPr>
              <a:t>INITIALIZATION</a:t>
            </a:r>
            <a:endParaRPr lang="en-US" dirty="0">
              <a:cs typeface="Calibri" panose="020F0502020204030204"/>
            </a:endParaRPr>
          </a:p>
          <a:p>
            <a:pPr marL="0" indent="0">
              <a:buNone/>
            </a:pPr>
            <a:endParaRPr lang="en-US" dirty="0">
              <a:cs typeface="Calibri" panose="020F0502020204030204"/>
            </a:endParaRPr>
          </a:p>
        </p:txBody>
      </p:sp>
      <p:pic>
        <p:nvPicPr>
          <p:cNvPr id="4" name="Picture 4" descr="A picture containing table&#10;&#10;Description automatically generated">
            <a:extLst>
              <a:ext uri="{FF2B5EF4-FFF2-40B4-BE49-F238E27FC236}">
                <a16:creationId xmlns:a16="http://schemas.microsoft.com/office/drawing/2014/main" id="{61FFAC3A-8BD2-4E23-BEA4-3C2A9A5A1267}"/>
              </a:ext>
            </a:extLst>
          </p:cNvPr>
          <p:cNvPicPr>
            <a:picLocks noChangeAspect="1"/>
          </p:cNvPicPr>
          <p:nvPr/>
        </p:nvPicPr>
        <p:blipFill>
          <a:blip r:embed="rId2"/>
          <a:stretch>
            <a:fillRect/>
          </a:stretch>
        </p:blipFill>
        <p:spPr>
          <a:xfrm>
            <a:off x="3187700" y="779921"/>
            <a:ext cx="8940800" cy="5818858"/>
          </a:xfrm>
          <a:prstGeom prst="rect">
            <a:avLst/>
          </a:prstGeom>
        </p:spPr>
      </p:pic>
    </p:spTree>
    <p:extLst>
      <p:ext uri="{BB962C8B-B14F-4D97-AF65-F5344CB8AC3E}">
        <p14:creationId xmlns:p14="http://schemas.microsoft.com/office/powerpoint/2010/main" val="20907015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395</cp:revision>
  <dcterms:created xsi:type="dcterms:W3CDTF">2020-11-02T23:13:17Z</dcterms:created>
  <dcterms:modified xsi:type="dcterms:W3CDTF">2020-11-03T04:32:35Z</dcterms:modified>
</cp:coreProperties>
</file>